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5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48" y="11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037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688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923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548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205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47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984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405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903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421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07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4FEFF-963D-47FC-B88D-2F004F85CDDA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C6DC4-F3FA-40D8-A64B-2FD9AB6D46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502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E6F280B-85E1-403B-9870-B32953AEB514}"/>
              </a:ext>
            </a:extLst>
          </p:cNvPr>
          <p:cNvSpPr txBox="1"/>
          <p:nvPr/>
        </p:nvSpPr>
        <p:spPr>
          <a:xfrm>
            <a:off x="164416" y="126258"/>
            <a:ext cx="11898147" cy="954107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/>
                </a:solidFill>
              </a:rPr>
              <a:t>※ 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예수님 </a:t>
            </a:r>
            <a:r>
              <a:rPr lang="ko-KR" altLang="en-US" sz="1400" b="1" dirty="0" err="1" smtClean="0">
                <a:solidFill>
                  <a:schemeClr val="tx1"/>
                </a:solidFill>
              </a:rPr>
              <a:t>초림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 때</a:t>
            </a:r>
            <a:endParaRPr lang="en-US" altLang="ko-KR" sz="1400" b="1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동방박사 별을 보고 경배하러 찾아옴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마</a:t>
            </a:r>
            <a:r>
              <a:rPr lang="en-US" altLang="ko-KR" sz="1400" dirty="0" smtClean="0">
                <a:solidFill>
                  <a:schemeClr val="tx1"/>
                </a:solidFill>
              </a:rPr>
              <a:t>2:2)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err="1" smtClean="0">
                <a:solidFill>
                  <a:schemeClr val="tx1"/>
                </a:solidFill>
              </a:rPr>
              <a:t>만왕의</a:t>
            </a:r>
            <a:r>
              <a:rPr lang="ko-KR" altLang="en-US" sz="1400" dirty="0" smtClean="0">
                <a:solidFill>
                  <a:schemeClr val="tx1"/>
                </a:solidFill>
              </a:rPr>
              <a:t> 왕이 오시는데 이스라엘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믿는자들</a:t>
            </a:r>
            <a:r>
              <a:rPr lang="en-US" altLang="ko-KR" sz="1400" dirty="0" smtClean="0">
                <a:solidFill>
                  <a:schemeClr val="tx1"/>
                </a:solidFill>
              </a:rPr>
              <a:t>,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메시야를</a:t>
            </a:r>
            <a:r>
              <a:rPr lang="ko-KR" altLang="en-US" sz="1400" dirty="0" smtClean="0">
                <a:solidFill>
                  <a:schemeClr val="tx1"/>
                </a:solidFill>
              </a:rPr>
              <a:t> 기다리는 자들</a:t>
            </a:r>
            <a:r>
              <a:rPr lang="en-US" altLang="ko-KR" sz="1400" dirty="0" smtClean="0">
                <a:solidFill>
                  <a:schemeClr val="tx1"/>
                </a:solidFill>
              </a:rPr>
              <a:t>)</a:t>
            </a:r>
            <a:r>
              <a:rPr lang="ko-KR" altLang="en-US" sz="1400" dirty="0" smtClean="0">
                <a:solidFill>
                  <a:schemeClr val="tx1"/>
                </a:solidFill>
              </a:rPr>
              <a:t>도 모르고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헤롯왕도</a:t>
            </a:r>
            <a:r>
              <a:rPr lang="ko-KR" altLang="en-US" sz="1400" dirty="0" smtClean="0">
                <a:solidFill>
                  <a:schemeClr val="tx1"/>
                </a:solidFill>
              </a:rPr>
              <a:t> 모름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세상사람의 대표</a:t>
            </a:r>
            <a:r>
              <a:rPr lang="en-US" altLang="ko-KR" sz="1400" dirty="0" smtClean="0">
                <a:solidFill>
                  <a:schemeClr val="tx1"/>
                </a:solidFill>
              </a:rPr>
              <a:t>) (</a:t>
            </a:r>
            <a:r>
              <a:rPr lang="ko-KR" altLang="en-US" sz="1400" dirty="0" smtClean="0">
                <a:solidFill>
                  <a:schemeClr val="tx1"/>
                </a:solidFill>
              </a:rPr>
              <a:t>마</a:t>
            </a:r>
            <a:r>
              <a:rPr lang="en-US" altLang="ko-KR" sz="1400" dirty="0" smtClean="0">
                <a:solidFill>
                  <a:schemeClr val="tx1"/>
                </a:solidFill>
              </a:rPr>
              <a:t>2:3)  =&gt; </a:t>
            </a:r>
            <a:r>
              <a:rPr lang="ko-KR" altLang="en-US" sz="1400" dirty="0" smtClean="0">
                <a:solidFill>
                  <a:schemeClr val="tx1"/>
                </a:solidFill>
              </a:rPr>
              <a:t>현재 시대도 똑같음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별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천체</a:t>
            </a:r>
            <a:r>
              <a:rPr lang="en-US" altLang="ko-KR" sz="1400" dirty="0" smtClean="0">
                <a:solidFill>
                  <a:schemeClr val="tx1"/>
                </a:solidFill>
              </a:rPr>
              <a:t>)</a:t>
            </a:r>
            <a:r>
              <a:rPr lang="ko-KR" altLang="en-US" sz="1400" dirty="0" smtClean="0">
                <a:solidFill>
                  <a:schemeClr val="tx1"/>
                </a:solidFill>
              </a:rPr>
              <a:t>를 연구하는 동방박사와 미천한 양치기들만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예수오심을</a:t>
            </a:r>
            <a:r>
              <a:rPr lang="ko-KR" altLang="en-US" sz="1400" dirty="0" smtClean="0">
                <a:solidFill>
                  <a:schemeClr val="tx1"/>
                </a:solidFill>
              </a:rPr>
              <a:t> 맞이하고 경배함 </a:t>
            </a:r>
            <a:r>
              <a:rPr lang="en-US" altLang="ko-KR" sz="1400" dirty="0" smtClean="0">
                <a:solidFill>
                  <a:schemeClr val="tx1"/>
                </a:solidFill>
              </a:rPr>
              <a:t>=&gt; </a:t>
            </a:r>
            <a:r>
              <a:rPr lang="ko-KR" altLang="en-US" sz="1400" dirty="0" smtClean="0">
                <a:solidFill>
                  <a:schemeClr val="tx1"/>
                </a:solidFill>
              </a:rPr>
              <a:t>현재 시대도 똑같음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4E6F280B-85E1-403B-9870-B32953AEB514}"/>
              </a:ext>
            </a:extLst>
          </p:cNvPr>
          <p:cNvSpPr txBox="1"/>
          <p:nvPr/>
        </p:nvSpPr>
        <p:spPr>
          <a:xfrm>
            <a:off x="164416" y="1205584"/>
            <a:ext cx="11898147" cy="954107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/>
                </a:solidFill>
              </a:rPr>
              <a:t>※ 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예수님의 천체에 대한 말씀</a:t>
            </a:r>
            <a:endParaRPr lang="en-US" altLang="ko-KR" sz="1400" b="1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err="1" smtClean="0">
                <a:solidFill>
                  <a:schemeClr val="tx1"/>
                </a:solidFill>
              </a:rPr>
              <a:t>해와달과</a:t>
            </a:r>
            <a:r>
              <a:rPr lang="ko-KR" altLang="en-US" sz="1400" dirty="0" smtClean="0">
                <a:solidFill>
                  <a:schemeClr val="tx1"/>
                </a:solidFill>
              </a:rPr>
              <a:t> 별들에는 표적들이 있을 것이라 말씀함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눅</a:t>
            </a:r>
            <a:r>
              <a:rPr lang="en-US" altLang="ko-KR" sz="1400" dirty="0" smtClean="0">
                <a:solidFill>
                  <a:schemeClr val="tx1"/>
                </a:solidFill>
              </a:rPr>
              <a:t>21:25)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공중강림과 지상재림에도 하나님이 자녀들에게 보이시는 표적이 있을 것임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계</a:t>
            </a:r>
            <a:r>
              <a:rPr lang="en-US" altLang="ko-KR" sz="1400" dirty="0" smtClean="0">
                <a:solidFill>
                  <a:schemeClr val="tx1"/>
                </a:solidFill>
              </a:rPr>
              <a:t>12</a:t>
            </a:r>
            <a:r>
              <a:rPr lang="ko-KR" altLang="en-US" sz="1400" dirty="0" smtClean="0">
                <a:solidFill>
                  <a:schemeClr val="tx1"/>
                </a:solidFill>
              </a:rPr>
              <a:t>장 전체</a:t>
            </a:r>
            <a:r>
              <a:rPr lang="en-US" altLang="ko-KR" sz="1400" dirty="0" smtClean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현재 교회도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믿는자들도</a:t>
            </a:r>
            <a:r>
              <a:rPr lang="ko-KR" altLang="en-US" sz="1400" dirty="0" smtClean="0">
                <a:solidFill>
                  <a:schemeClr val="tx1"/>
                </a:solidFill>
              </a:rPr>
              <a:t> 모르고 세상도 모름 우리들이 동방박사이고 양치기들이 되어야 함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4E6F280B-85E1-403B-9870-B32953AEB514}"/>
              </a:ext>
            </a:extLst>
          </p:cNvPr>
          <p:cNvSpPr txBox="1"/>
          <p:nvPr/>
        </p:nvSpPr>
        <p:spPr>
          <a:xfrm>
            <a:off x="164416" y="2267124"/>
            <a:ext cx="11898147" cy="1169551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tx1"/>
                </a:solidFill>
              </a:rPr>
              <a:t>※ 요한계시록 </a:t>
            </a:r>
            <a:r>
              <a:rPr lang="en-US" altLang="ko-KR" sz="1400" b="1" dirty="0" smtClean="0">
                <a:solidFill>
                  <a:schemeClr val="tx1"/>
                </a:solidFill>
              </a:rPr>
              <a:t>12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장 표적</a:t>
            </a:r>
            <a:endParaRPr lang="en-US" altLang="ko-KR" sz="1400" b="1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하늘에 큰 표적이 나타나리라 한 여자가 해로 옷 입고 있는데 그녀의 발 아래는 달이 있고 그녀의 머리 위에는 열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두별의</a:t>
            </a:r>
            <a:r>
              <a:rPr lang="ko-KR" altLang="en-US" sz="1400" dirty="0" smtClean="0">
                <a:solidFill>
                  <a:schemeClr val="tx1"/>
                </a:solidFill>
              </a:rPr>
              <a:t> 관을 썼더라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계</a:t>
            </a:r>
            <a:r>
              <a:rPr lang="en-US" altLang="ko-KR" sz="1400" dirty="0" smtClean="0">
                <a:solidFill>
                  <a:schemeClr val="tx1"/>
                </a:solidFill>
              </a:rPr>
              <a:t>12:1)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그녀가 아이를 배어 해산의 고통을 겪는 중에 울부짖으며 출산하려고 진통을 겪더라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계</a:t>
            </a:r>
            <a:r>
              <a:rPr lang="en-US" altLang="ko-KR" sz="1400" dirty="0" smtClean="0">
                <a:solidFill>
                  <a:schemeClr val="tx1"/>
                </a:solidFill>
              </a:rPr>
              <a:t>12:2)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하늘에 또 다른 표적이 나타나리라 보라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일곱머리와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열뿔을</a:t>
            </a:r>
            <a:r>
              <a:rPr lang="ko-KR" altLang="en-US" sz="1400" dirty="0" smtClean="0">
                <a:solidFill>
                  <a:schemeClr val="tx1"/>
                </a:solidFill>
              </a:rPr>
              <a:t> 가진 큰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붉은용이</a:t>
            </a:r>
            <a:r>
              <a:rPr lang="ko-KR" altLang="en-US" sz="1400" dirty="0" smtClean="0">
                <a:solidFill>
                  <a:schemeClr val="tx1"/>
                </a:solidFill>
              </a:rPr>
              <a:t> 있는데 그의 머리들 위에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일곱개의</a:t>
            </a:r>
            <a:r>
              <a:rPr lang="ko-KR" altLang="en-US" sz="1400" dirty="0" smtClean="0">
                <a:solidFill>
                  <a:schemeClr val="tx1"/>
                </a:solidFill>
              </a:rPr>
              <a:t> 관이 있으며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계</a:t>
            </a:r>
            <a:r>
              <a:rPr lang="en-US" altLang="ko-KR" sz="1400" dirty="0" smtClean="0">
                <a:solidFill>
                  <a:schemeClr val="tx1"/>
                </a:solidFill>
              </a:rPr>
              <a:t>12:3)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용이 막 해산하려고 하는 그 여자 앞에 서서 여자의 아이가 태어나면 삼키고자 하더라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계</a:t>
            </a:r>
            <a:r>
              <a:rPr lang="en-US" altLang="ko-KR" sz="1400" dirty="0" smtClean="0">
                <a:solidFill>
                  <a:schemeClr val="tx1"/>
                </a:solidFill>
              </a:rPr>
              <a:t>12:4)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16" y="3436675"/>
            <a:ext cx="7209324" cy="33273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92284" y="6076245"/>
            <a:ext cx="4758772" cy="3693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교황이 들고 있는 지팡이 </a:t>
            </a:r>
            <a:r>
              <a:rPr lang="en-US" altLang="ko-KR" b="1" dirty="0" smtClean="0">
                <a:solidFill>
                  <a:srgbClr val="FF0000"/>
                </a:solidFill>
              </a:rPr>
              <a:t>=&gt; </a:t>
            </a:r>
            <a:r>
              <a:rPr lang="ko-KR" altLang="en-US" b="1" dirty="0" smtClean="0">
                <a:solidFill>
                  <a:srgbClr val="FF0000"/>
                </a:solidFill>
              </a:rPr>
              <a:t>사탄의 지팡이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475069" y="3934565"/>
            <a:ext cx="4486164" cy="6463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2017</a:t>
            </a:r>
            <a:r>
              <a:rPr lang="ko-KR" altLang="en-US" b="1" dirty="0" smtClean="0">
                <a:solidFill>
                  <a:srgbClr val="FF0000"/>
                </a:solidFill>
              </a:rPr>
              <a:t>년 </a:t>
            </a:r>
            <a:r>
              <a:rPr lang="en-US" altLang="ko-KR" b="1" dirty="0" smtClean="0">
                <a:solidFill>
                  <a:srgbClr val="FF0000"/>
                </a:solidFill>
              </a:rPr>
              <a:t>9</a:t>
            </a:r>
            <a:r>
              <a:rPr lang="ko-KR" altLang="en-US" b="1" dirty="0" smtClean="0">
                <a:solidFill>
                  <a:srgbClr val="FF0000"/>
                </a:solidFill>
              </a:rPr>
              <a:t>월</a:t>
            </a:r>
            <a:r>
              <a:rPr lang="en-US" altLang="ko-KR" b="1" dirty="0" smtClean="0">
                <a:solidFill>
                  <a:srgbClr val="FF0000"/>
                </a:solidFill>
              </a:rPr>
              <a:t>23</a:t>
            </a:r>
            <a:r>
              <a:rPr lang="ko-KR" altLang="en-US" b="1" dirty="0" smtClean="0">
                <a:solidFill>
                  <a:srgbClr val="FF0000"/>
                </a:solidFill>
              </a:rPr>
              <a:t>일 요한계시록 </a:t>
            </a:r>
            <a:r>
              <a:rPr lang="en-US" altLang="ko-KR" b="1" dirty="0" smtClean="0">
                <a:solidFill>
                  <a:srgbClr val="FF0000"/>
                </a:solidFill>
              </a:rPr>
              <a:t>12</a:t>
            </a:r>
            <a:r>
              <a:rPr lang="ko-KR" altLang="en-US" b="1" dirty="0" smtClean="0">
                <a:solidFill>
                  <a:srgbClr val="FF0000"/>
                </a:solidFill>
              </a:rPr>
              <a:t>장</a:t>
            </a:r>
            <a:r>
              <a:rPr lang="en-US" altLang="ko-KR" b="1" dirty="0" smtClean="0">
                <a:solidFill>
                  <a:srgbClr val="FF0000"/>
                </a:solidFill>
              </a:rPr>
              <a:t>1~4</a:t>
            </a:r>
            <a:r>
              <a:rPr lang="ko-KR" altLang="en-US" b="1" dirty="0" smtClean="0">
                <a:solidFill>
                  <a:srgbClr val="FF0000"/>
                </a:solidFill>
              </a:rPr>
              <a:t>절 까지의 표적이 나타남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75069" y="4682239"/>
            <a:ext cx="4486164" cy="6463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 - 2017</a:t>
            </a:r>
            <a:r>
              <a:rPr lang="ko-KR" altLang="en-US" b="1" dirty="0" smtClean="0">
                <a:solidFill>
                  <a:srgbClr val="FF0000"/>
                </a:solidFill>
              </a:rPr>
              <a:t>년 </a:t>
            </a:r>
            <a:r>
              <a:rPr lang="en-US" altLang="ko-KR" b="1" dirty="0" smtClean="0">
                <a:solidFill>
                  <a:srgbClr val="FF0000"/>
                </a:solidFill>
              </a:rPr>
              <a:t>9</a:t>
            </a:r>
            <a:r>
              <a:rPr lang="ko-KR" altLang="en-US" b="1" dirty="0" smtClean="0">
                <a:solidFill>
                  <a:srgbClr val="FF0000"/>
                </a:solidFill>
              </a:rPr>
              <a:t>월</a:t>
            </a:r>
            <a:r>
              <a:rPr lang="en-US" altLang="ko-KR" b="1" dirty="0" smtClean="0">
                <a:solidFill>
                  <a:srgbClr val="FF0000"/>
                </a:solidFill>
              </a:rPr>
              <a:t>23</a:t>
            </a:r>
            <a:r>
              <a:rPr lang="ko-KR" altLang="en-US" b="1" dirty="0" smtClean="0">
                <a:solidFill>
                  <a:srgbClr val="FF0000"/>
                </a:solidFill>
              </a:rPr>
              <a:t>일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아무일도</a:t>
            </a:r>
            <a:r>
              <a:rPr lang="ko-KR" altLang="en-US" b="1" dirty="0" smtClean="0">
                <a:solidFill>
                  <a:srgbClr val="FF0000"/>
                </a:solidFill>
              </a:rPr>
              <a:t> 일어나지 않음</a:t>
            </a:r>
            <a:r>
              <a:rPr lang="en-US" altLang="ko-KR" b="1" dirty="0" smtClean="0">
                <a:solidFill>
                  <a:srgbClr val="FF0000"/>
                </a:solidFill>
              </a:rPr>
              <a:t>. </a:t>
            </a:r>
            <a:r>
              <a:rPr lang="ko-KR" altLang="en-US" b="1" dirty="0" smtClean="0">
                <a:solidFill>
                  <a:srgbClr val="FF0000"/>
                </a:solidFill>
              </a:rPr>
              <a:t>이 표적은 시작을 알리는 표적임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6619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012"/>
            <a:ext cx="6096000" cy="319698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232012"/>
            <a:ext cx="6095999" cy="319698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61012"/>
            <a:ext cx="6096000" cy="3196988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8371" y="3661012"/>
            <a:ext cx="6113629" cy="319698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0" y="-91154"/>
            <a:ext cx="2552131" cy="3693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&lt;1&gt; 2018</a:t>
            </a:r>
            <a:r>
              <a:rPr lang="ko-KR" altLang="en-US" b="1" dirty="0" smtClean="0">
                <a:solidFill>
                  <a:srgbClr val="FF0000"/>
                </a:solidFill>
              </a:rPr>
              <a:t>년 </a:t>
            </a:r>
            <a:r>
              <a:rPr lang="en-US" altLang="ko-KR" b="1" dirty="0" smtClean="0">
                <a:solidFill>
                  <a:srgbClr val="FF0000"/>
                </a:solidFill>
              </a:rPr>
              <a:t>9</a:t>
            </a:r>
            <a:r>
              <a:rPr lang="ko-KR" altLang="en-US" b="1" dirty="0" smtClean="0">
                <a:solidFill>
                  <a:srgbClr val="FF0000"/>
                </a:solidFill>
              </a:rPr>
              <a:t>월 </a:t>
            </a:r>
            <a:r>
              <a:rPr lang="en-US" altLang="ko-KR" b="1" dirty="0" smtClean="0">
                <a:solidFill>
                  <a:srgbClr val="FF0000"/>
                </a:solidFill>
              </a:rPr>
              <a:t>23</a:t>
            </a:r>
            <a:r>
              <a:rPr lang="ko-KR" altLang="en-US" b="1" dirty="0" smtClean="0">
                <a:solidFill>
                  <a:srgbClr val="FF0000"/>
                </a:solidFill>
              </a:rPr>
              <a:t>일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078371" y="-101432"/>
            <a:ext cx="2552131" cy="3693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&lt;2&gt; 2019</a:t>
            </a:r>
            <a:r>
              <a:rPr lang="ko-KR" altLang="en-US" b="1" dirty="0" smtClean="0">
                <a:solidFill>
                  <a:srgbClr val="FF0000"/>
                </a:solidFill>
              </a:rPr>
              <a:t>년 </a:t>
            </a:r>
            <a:r>
              <a:rPr lang="en-US" altLang="ko-KR" b="1" dirty="0" smtClean="0">
                <a:solidFill>
                  <a:srgbClr val="FF0000"/>
                </a:solidFill>
              </a:rPr>
              <a:t>9</a:t>
            </a:r>
            <a:r>
              <a:rPr lang="ko-KR" altLang="en-US" b="1" dirty="0" smtClean="0">
                <a:solidFill>
                  <a:srgbClr val="FF0000"/>
                </a:solidFill>
              </a:rPr>
              <a:t>월 </a:t>
            </a:r>
            <a:r>
              <a:rPr lang="en-US" altLang="ko-KR" b="1" dirty="0" smtClean="0">
                <a:solidFill>
                  <a:srgbClr val="FF0000"/>
                </a:solidFill>
              </a:rPr>
              <a:t>23</a:t>
            </a:r>
            <a:r>
              <a:rPr lang="ko-KR" altLang="en-US" b="1" dirty="0" smtClean="0">
                <a:solidFill>
                  <a:srgbClr val="FF0000"/>
                </a:solidFill>
              </a:rPr>
              <a:t>일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-17629" y="3360340"/>
            <a:ext cx="2552131" cy="3693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&lt;3&gt; 2020</a:t>
            </a:r>
            <a:r>
              <a:rPr lang="ko-KR" altLang="en-US" b="1" dirty="0" smtClean="0">
                <a:solidFill>
                  <a:srgbClr val="FF0000"/>
                </a:solidFill>
              </a:rPr>
              <a:t>년 </a:t>
            </a:r>
            <a:r>
              <a:rPr lang="en-US" altLang="ko-KR" b="1" dirty="0" smtClean="0">
                <a:solidFill>
                  <a:srgbClr val="FF0000"/>
                </a:solidFill>
              </a:rPr>
              <a:t>9</a:t>
            </a:r>
            <a:r>
              <a:rPr lang="ko-KR" altLang="en-US" b="1" dirty="0" smtClean="0">
                <a:solidFill>
                  <a:srgbClr val="FF0000"/>
                </a:solidFill>
              </a:rPr>
              <a:t>월 </a:t>
            </a:r>
            <a:r>
              <a:rPr lang="en-US" altLang="ko-KR" b="1" dirty="0" smtClean="0">
                <a:solidFill>
                  <a:srgbClr val="FF0000"/>
                </a:solidFill>
              </a:rPr>
              <a:t>23</a:t>
            </a:r>
            <a:r>
              <a:rPr lang="ko-KR" altLang="en-US" b="1" dirty="0" smtClean="0">
                <a:solidFill>
                  <a:srgbClr val="FF0000"/>
                </a:solidFill>
              </a:rPr>
              <a:t>일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47094" y="3367166"/>
            <a:ext cx="5853754" cy="3693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&lt;4&gt; 2021</a:t>
            </a:r>
            <a:r>
              <a:rPr lang="ko-KR" altLang="en-US" b="1" dirty="0" smtClean="0">
                <a:solidFill>
                  <a:srgbClr val="FF0000"/>
                </a:solidFill>
              </a:rPr>
              <a:t>년 </a:t>
            </a:r>
            <a:r>
              <a:rPr lang="en-US" altLang="ko-KR" b="1" dirty="0" smtClean="0">
                <a:solidFill>
                  <a:srgbClr val="FF0000"/>
                </a:solidFill>
              </a:rPr>
              <a:t>12</a:t>
            </a:r>
            <a:r>
              <a:rPr lang="ko-KR" altLang="en-US" b="1" dirty="0" smtClean="0">
                <a:solidFill>
                  <a:srgbClr val="FF0000"/>
                </a:solidFill>
              </a:rPr>
              <a:t>월 </a:t>
            </a:r>
            <a:r>
              <a:rPr lang="en-US" altLang="ko-KR" b="1" dirty="0" smtClean="0">
                <a:solidFill>
                  <a:srgbClr val="FF0000"/>
                </a:solidFill>
              </a:rPr>
              <a:t>21</a:t>
            </a:r>
            <a:r>
              <a:rPr lang="ko-KR" altLang="en-US" b="1" smtClean="0">
                <a:solidFill>
                  <a:srgbClr val="FF0000"/>
                </a:solidFill>
              </a:rPr>
              <a:t>일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112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4E6F280B-85E1-403B-9870-B32953AEB514}"/>
              </a:ext>
            </a:extLst>
          </p:cNvPr>
          <p:cNvSpPr txBox="1"/>
          <p:nvPr/>
        </p:nvSpPr>
        <p:spPr>
          <a:xfrm>
            <a:off x="164416" y="126258"/>
            <a:ext cx="11898147" cy="738664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b="1" dirty="0"/>
              <a:t>※ 요한계시록 </a:t>
            </a:r>
            <a:r>
              <a:rPr lang="en-US" altLang="ko-KR" sz="1400" b="1" dirty="0"/>
              <a:t>12</a:t>
            </a:r>
            <a:r>
              <a:rPr lang="ko-KR" altLang="en-US" sz="1400" b="1" dirty="0"/>
              <a:t>장 </a:t>
            </a:r>
            <a:r>
              <a:rPr lang="ko-KR" altLang="en-US" sz="1400" b="1" dirty="0" smtClean="0"/>
              <a:t>표적 </a:t>
            </a:r>
            <a:r>
              <a:rPr lang="en-US" altLang="ko-KR" sz="1400" b="1" dirty="0" smtClean="0"/>
              <a:t>(</a:t>
            </a:r>
            <a:r>
              <a:rPr lang="ko-KR" altLang="en-US" sz="1400" b="1" dirty="0" smtClean="0"/>
              <a:t>계속</a:t>
            </a:r>
            <a:r>
              <a:rPr lang="en-US" altLang="ko-KR" sz="1400" b="1" dirty="0" smtClean="0"/>
              <a:t>)</a:t>
            </a:r>
            <a:endParaRPr lang="en-US" altLang="ko-KR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용이 </a:t>
            </a:r>
            <a:r>
              <a:rPr lang="ko-KR" altLang="en-US" sz="1400" dirty="0">
                <a:solidFill>
                  <a:schemeClr val="tx1"/>
                </a:solidFill>
              </a:rPr>
              <a:t>막 해산하려고 하는 그 여자 앞에 서서 여자의 아이가 태어나면 삼키고자 하더라 </a:t>
            </a: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계</a:t>
            </a:r>
            <a:r>
              <a:rPr lang="en-US" altLang="ko-KR" sz="1400" dirty="0">
                <a:solidFill>
                  <a:schemeClr val="tx1"/>
                </a:solidFill>
              </a:rPr>
              <a:t>12:4</a:t>
            </a:r>
            <a:r>
              <a:rPr lang="en-US" altLang="ko-KR" sz="1400" dirty="0" smtClean="0">
                <a:solidFill>
                  <a:schemeClr val="tx1"/>
                </a:solidFill>
              </a:rPr>
              <a:t>) –&gt;</a:t>
            </a:r>
            <a:r>
              <a:rPr lang="en-US" altLang="ko-KR" sz="1400" dirty="0" smtClean="0">
                <a:solidFill>
                  <a:schemeClr val="accent1"/>
                </a:solidFill>
              </a:rPr>
              <a:t> </a:t>
            </a:r>
            <a:r>
              <a:rPr lang="en-US" altLang="ko-KR" sz="1400" dirty="0" smtClean="0">
                <a:solidFill>
                  <a:srgbClr val="FF0000"/>
                </a:solidFill>
              </a:rPr>
              <a:t>&lt;4&gt;2020</a:t>
            </a:r>
            <a:r>
              <a:rPr lang="ko-KR" altLang="en-US" sz="1400" dirty="0" smtClean="0">
                <a:solidFill>
                  <a:srgbClr val="FF0000"/>
                </a:solidFill>
              </a:rPr>
              <a:t>년</a:t>
            </a:r>
            <a:r>
              <a:rPr lang="en-US" altLang="ko-KR" sz="1400" dirty="0" smtClean="0">
                <a:solidFill>
                  <a:srgbClr val="FF0000"/>
                </a:solidFill>
              </a:rPr>
              <a:t>12</a:t>
            </a:r>
            <a:r>
              <a:rPr lang="ko-KR" altLang="en-US" sz="1400" dirty="0" smtClean="0">
                <a:solidFill>
                  <a:srgbClr val="FF0000"/>
                </a:solidFill>
              </a:rPr>
              <a:t>월</a:t>
            </a:r>
            <a:r>
              <a:rPr lang="en-US" altLang="ko-KR" sz="1400" dirty="0" smtClean="0">
                <a:solidFill>
                  <a:srgbClr val="FF0000"/>
                </a:solidFill>
              </a:rPr>
              <a:t>21</a:t>
            </a:r>
            <a:r>
              <a:rPr lang="ko-KR" altLang="en-US" sz="1400" dirty="0" smtClean="0">
                <a:solidFill>
                  <a:srgbClr val="FF0000"/>
                </a:solidFill>
              </a:rPr>
              <a:t>일 사진</a:t>
            </a:r>
            <a:endParaRPr lang="en-US" altLang="ko-KR" sz="1400" dirty="0" smtClean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그녀의 아이가 채에 올라가 하나님께 이르고 그분의 왕좌에 이르더라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계</a:t>
            </a:r>
            <a:r>
              <a:rPr lang="en-US" altLang="ko-KR" sz="1400" dirty="0" smtClean="0">
                <a:solidFill>
                  <a:schemeClr val="tx1"/>
                </a:solidFill>
              </a:rPr>
              <a:t>12:5)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16" y="900429"/>
            <a:ext cx="5931584" cy="32304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416" y="4166368"/>
            <a:ext cx="9629579" cy="270419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113489" y="2061697"/>
            <a:ext cx="5729644" cy="92333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(</a:t>
            </a:r>
            <a:r>
              <a:rPr lang="ko-KR" altLang="en-US" b="1" dirty="0" smtClean="0">
                <a:solidFill>
                  <a:srgbClr val="FF0000"/>
                </a:solidFill>
              </a:rPr>
              <a:t>염소</a:t>
            </a:r>
            <a:r>
              <a:rPr lang="en-US" altLang="ko-KR" b="1" dirty="0">
                <a:solidFill>
                  <a:srgbClr val="FF0000"/>
                </a:solidFill>
              </a:rPr>
              <a:t>=</a:t>
            </a:r>
            <a:r>
              <a:rPr lang="ko-KR" altLang="en-US" b="1" dirty="0" smtClean="0">
                <a:solidFill>
                  <a:srgbClr val="FF0000"/>
                </a:solidFill>
              </a:rPr>
              <a:t>사탄</a:t>
            </a:r>
            <a:r>
              <a:rPr lang="en-US" altLang="ko-KR" b="1" dirty="0" smtClean="0">
                <a:solidFill>
                  <a:srgbClr val="FF0000"/>
                </a:solidFill>
              </a:rPr>
              <a:t>=</a:t>
            </a:r>
            <a:r>
              <a:rPr lang="ko-KR" altLang="en-US" b="1" dirty="0" smtClean="0">
                <a:solidFill>
                  <a:srgbClr val="FF0000"/>
                </a:solidFill>
              </a:rPr>
              <a:t>용</a:t>
            </a:r>
            <a:r>
              <a:rPr lang="en-US" altLang="ko-KR" b="1" dirty="0" smtClean="0">
                <a:solidFill>
                  <a:srgbClr val="FF0000"/>
                </a:solidFill>
              </a:rPr>
              <a:t>=</a:t>
            </a:r>
            <a:r>
              <a:rPr lang="ko-KR" altLang="en-US" b="1" dirty="0" smtClean="0">
                <a:solidFill>
                  <a:srgbClr val="FF0000"/>
                </a:solidFill>
              </a:rPr>
              <a:t>뱀</a:t>
            </a:r>
            <a:r>
              <a:rPr lang="en-US" altLang="ko-KR" b="1" dirty="0" smtClean="0">
                <a:solidFill>
                  <a:srgbClr val="FF0000"/>
                </a:solidFill>
              </a:rPr>
              <a:t>=</a:t>
            </a:r>
            <a:r>
              <a:rPr lang="ko-KR" altLang="en-US" b="1" dirty="0" smtClean="0">
                <a:solidFill>
                  <a:srgbClr val="FF0000"/>
                </a:solidFill>
              </a:rPr>
              <a:t>토성</a:t>
            </a:r>
            <a:r>
              <a:rPr lang="en-US" altLang="ko-KR" b="1" dirty="0" smtClean="0">
                <a:solidFill>
                  <a:srgbClr val="FF0000"/>
                </a:solidFill>
              </a:rPr>
              <a:t>)</a:t>
            </a:r>
          </a:p>
          <a:p>
            <a:r>
              <a:rPr lang="ko-KR" altLang="en-US" b="1" dirty="0" smtClean="0">
                <a:solidFill>
                  <a:srgbClr val="FF0000"/>
                </a:solidFill>
              </a:rPr>
              <a:t>토성이 목성을 따라가서 염소자리의 염소 입 앞에서 따라잡고 염소가 삼키는 것과 같은 모양으로 나타남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6411817" y="5100810"/>
            <a:ext cx="352540" cy="34152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/>
          <p:cNvCxnSpPr>
            <a:stCxn id="8" idx="6"/>
          </p:cNvCxnSpPr>
          <p:nvPr/>
        </p:nvCxnSpPr>
        <p:spPr>
          <a:xfrm flipV="1">
            <a:off x="6764357" y="4166368"/>
            <a:ext cx="3294043" cy="11052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0058400" y="3698062"/>
            <a:ext cx="2133600" cy="147732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삼켜진 목성은 갑자기 나타난 태양과 수성과 금성에 의해서 채여져 사라짐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642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E6F280B-85E1-403B-9870-B32953AEB514}"/>
              </a:ext>
            </a:extLst>
          </p:cNvPr>
          <p:cNvSpPr txBox="1"/>
          <p:nvPr/>
        </p:nvSpPr>
        <p:spPr>
          <a:xfrm>
            <a:off x="164416" y="126258"/>
            <a:ext cx="11898147" cy="738664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b="1" dirty="0"/>
              <a:t>※ </a:t>
            </a:r>
            <a:r>
              <a:rPr lang="ko-KR" altLang="en-US" sz="1400" b="1" dirty="0" smtClean="0"/>
              <a:t>또 다른 예언서인 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다니엘서</a:t>
            </a:r>
            <a:r>
              <a:rPr lang="ko-KR" altLang="en-US" sz="1400" b="1" dirty="0" smtClean="0"/>
              <a:t>에 나타나는 날짜의 표적</a:t>
            </a:r>
            <a:r>
              <a:rPr lang="en-US" altLang="ko-KR" sz="1400" b="1" dirty="0" smtClean="0"/>
              <a:t>-1 (1290</a:t>
            </a:r>
            <a:r>
              <a:rPr lang="ko-KR" altLang="en-US" sz="1400" b="1" dirty="0" smtClean="0"/>
              <a:t>일 </a:t>
            </a:r>
            <a:r>
              <a:rPr lang="en-US" altLang="ko-KR" sz="1400" b="1" dirty="0" smtClean="0"/>
              <a:t>+ 1335</a:t>
            </a:r>
            <a:r>
              <a:rPr lang="ko-KR" altLang="en-US" sz="1400" b="1" dirty="0" smtClean="0"/>
              <a:t>일 예언</a:t>
            </a:r>
            <a:r>
              <a:rPr lang="en-US" altLang="ko-KR" sz="1400" b="1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바빌론의 포로가 되면서 제사가 폐하여 지는 시기인</a:t>
            </a:r>
            <a:r>
              <a:rPr lang="ko-KR" altLang="en-US" sz="1400" dirty="0" smtClean="0">
                <a:solidFill>
                  <a:schemeClr val="accent1"/>
                </a:solidFill>
              </a:rPr>
              <a:t> </a:t>
            </a:r>
            <a:r>
              <a:rPr lang="en-US" altLang="ko-KR" sz="1400" dirty="0" smtClean="0">
                <a:solidFill>
                  <a:srgbClr val="FF0000"/>
                </a:solidFill>
              </a:rPr>
              <a:t>BC605</a:t>
            </a:r>
            <a:r>
              <a:rPr lang="ko-KR" altLang="en-US" sz="1400" dirty="0" smtClean="0">
                <a:solidFill>
                  <a:srgbClr val="FF0000"/>
                </a:solidFill>
              </a:rPr>
              <a:t>년</a:t>
            </a:r>
            <a:endParaRPr lang="en-US" altLang="ko-KR" sz="1400" dirty="0" smtClean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예언서에는</a:t>
            </a:r>
            <a:r>
              <a:rPr lang="ko-KR" altLang="en-US" sz="1400" dirty="0" smtClean="0">
                <a:solidFill>
                  <a:schemeClr val="accent1"/>
                </a:solidFill>
              </a:rPr>
              <a:t> </a:t>
            </a:r>
            <a:r>
              <a:rPr lang="ko-KR" altLang="en-US" sz="1400" dirty="0" smtClean="0">
                <a:solidFill>
                  <a:srgbClr val="FF0000"/>
                </a:solidFill>
              </a:rPr>
              <a:t>년을 일</a:t>
            </a:r>
            <a:r>
              <a:rPr lang="ko-KR" altLang="en-US" sz="1400" dirty="0" smtClean="0">
                <a:solidFill>
                  <a:schemeClr val="tx1"/>
                </a:solidFill>
              </a:rPr>
              <a:t>로 표현하기도 하였음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16" y="864924"/>
            <a:ext cx="11904874" cy="591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695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E6F280B-85E1-403B-9870-B32953AEB514}"/>
              </a:ext>
            </a:extLst>
          </p:cNvPr>
          <p:cNvSpPr txBox="1"/>
          <p:nvPr/>
        </p:nvSpPr>
        <p:spPr>
          <a:xfrm>
            <a:off x="146926" y="126258"/>
            <a:ext cx="11898147" cy="5047536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b="1" dirty="0"/>
              <a:t>※ </a:t>
            </a:r>
            <a:r>
              <a:rPr lang="ko-KR" altLang="en-US" sz="1400" b="1" dirty="0" smtClean="0"/>
              <a:t>또 다른 예언서인 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다니엘서</a:t>
            </a:r>
            <a:r>
              <a:rPr lang="ko-KR" altLang="en-US" sz="1400" b="1" dirty="0" smtClean="0"/>
              <a:t>에 나타나는 날짜의 표적</a:t>
            </a:r>
            <a:r>
              <a:rPr lang="en-US" altLang="ko-KR" sz="1400" b="1" dirty="0" smtClean="0"/>
              <a:t>-2 (2300</a:t>
            </a:r>
            <a:r>
              <a:rPr lang="ko-KR" altLang="en-US" sz="1400" b="1" dirty="0" smtClean="0"/>
              <a:t>주야 예언</a:t>
            </a:r>
            <a:r>
              <a:rPr lang="en-US" altLang="ko-KR" sz="1400" b="1" dirty="0" smtClean="0"/>
              <a:t>)</a:t>
            </a:r>
            <a:endParaRPr lang="en-US" altLang="ko-KR" sz="1400" dirty="0" smtClean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예언서에는</a:t>
            </a:r>
            <a:r>
              <a:rPr lang="ko-KR" altLang="en-US" sz="1400" dirty="0" smtClean="0">
                <a:solidFill>
                  <a:schemeClr val="accent1"/>
                </a:solidFill>
              </a:rPr>
              <a:t> </a:t>
            </a:r>
            <a:r>
              <a:rPr lang="ko-KR" altLang="en-US" sz="1400" dirty="0" smtClean="0">
                <a:solidFill>
                  <a:srgbClr val="FF0000"/>
                </a:solidFill>
              </a:rPr>
              <a:t>년을 일</a:t>
            </a:r>
            <a:r>
              <a:rPr lang="ko-KR" altLang="en-US" sz="1400" dirty="0" smtClean="0">
                <a:solidFill>
                  <a:schemeClr val="tx1"/>
                </a:solidFill>
              </a:rPr>
              <a:t>로 표현하기도 하였음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그 일을 깨닫고 그 환상을 깊이 생각할지니라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단</a:t>
            </a:r>
            <a:r>
              <a:rPr lang="en-US" altLang="ko-KR" sz="1400" dirty="0" smtClean="0">
                <a:solidFill>
                  <a:schemeClr val="tx1"/>
                </a:solidFill>
              </a:rPr>
              <a:t>9:23)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준비된 다섯 신부와 같이 기름준비 즉 성령 충만 하라 </a:t>
            </a:r>
            <a:r>
              <a:rPr lang="en-US" altLang="ko-KR" sz="1400" dirty="0" smtClean="0">
                <a:solidFill>
                  <a:schemeClr val="tx1"/>
                </a:solidFill>
              </a:rPr>
              <a:t>=&gt;</a:t>
            </a:r>
            <a:r>
              <a:rPr lang="ko-KR" altLang="en-US" sz="1400" dirty="0" smtClean="0">
                <a:solidFill>
                  <a:schemeClr val="tx1"/>
                </a:solidFill>
              </a:rPr>
              <a:t> 내 생각을 비우고 성령님으로 내 영을 채워야 함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이는 힘으로 되지 아니하며 능력으로 되지 아니하고 오직 나의 힘으로 되느니라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슥</a:t>
            </a:r>
            <a:r>
              <a:rPr lang="en-US" altLang="ko-KR" sz="1400" dirty="0" smtClean="0">
                <a:solidFill>
                  <a:schemeClr val="tx1"/>
                </a:solidFill>
              </a:rPr>
              <a:t>4:6)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두 뿔 가진 숫양이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섯는데</a:t>
            </a:r>
            <a:r>
              <a:rPr lang="ko-KR" altLang="en-US" sz="1400" dirty="0" smtClean="0">
                <a:solidFill>
                  <a:schemeClr val="tx1"/>
                </a:solidFill>
              </a:rPr>
              <a:t> 그 두 뿔이 다 길었으며 그 중 한 뿔은 다른 뿔보다 길었고 그 긴 것은 나중에 난 것 이더라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단</a:t>
            </a:r>
            <a:r>
              <a:rPr lang="en-US" altLang="ko-KR" sz="1400" dirty="0" smtClean="0">
                <a:solidFill>
                  <a:schemeClr val="tx1"/>
                </a:solidFill>
              </a:rPr>
              <a:t>8:3)</a:t>
            </a:r>
          </a:p>
          <a:p>
            <a:r>
              <a:rPr lang="en-US" altLang="ko-KR" sz="1400" dirty="0" smtClean="0">
                <a:solidFill>
                  <a:schemeClr val="tx1"/>
                </a:solidFill>
              </a:rPr>
              <a:t>     -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메대와</a:t>
            </a:r>
            <a:r>
              <a:rPr lang="ko-KR" altLang="en-US" sz="1400" dirty="0" smtClean="0">
                <a:solidFill>
                  <a:schemeClr val="tx1"/>
                </a:solidFill>
              </a:rPr>
              <a:t> 페르시아 두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나라중</a:t>
            </a:r>
            <a:r>
              <a:rPr lang="ko-KR" altLang="en-US" sz="1400" dirty="0" smtClean="0">
                <a:solidFill>
                  <a:schemeClr val="tx1"/>
                </a:solidFill>
              </a:rPr>
              <a:t> 페르시아가 더 강함을 나타냄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다른 짐승 곧 둘째는 곰과 같은데 그것이 몸 한쪽을 들었고 </a:t>
            </a:r>
            <a:r>
              <a:rPr lang="ko-KR" altLang="en-US" sz="1400" dirty="0">
                <a:solidFill>
                  <a:schemeClr val="tx1"/>
                </a:solidFill>
              </a:rPr>
              <a:t>그</a:t>
            </a:r>
            <a:r>
              <a:rPr lang="ko-KR" altLang="en-US" sz="1400" dirty="0" smtClean="0">
                <a:solidFill>
                  <a:schemeClr val="tx1"/>
                </a:solidFill>
              </a:rPr>
              <a:t> 입의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잇사이에는</a:t>
            </a:r>
            <a:r>
              <a:rPr lang="ko-KR" altLang="en-US" sz="1400" dirty="0" smtClean="0">
                <a:solidFill>
                  <a:schemeClr val="tx1"/>
                </a:solidFill>
              </a:rPr>
              <a:t> 세 갈빗대가 물렸는데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단</a:t>
            </a:r>
            <a:r>
              <a:rPr lang="en-US" altLang="ko-KR" sz="1400" dirty="0" smtClean="0">
                <a:solidFill>
                  <a:schemeClr val="tx1"/>
                </a:solidFill>
              </a:rPr>
              <a:t>7:5)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- </a:t>
            </a:r>
            <a:r>
              <a:rPr lang="ko-KR" altLang="en-US" sz="1400" dirty="0" smtClean="0">
                <a:solidFill>
                  <a:schemeClr val="tx1"/>
                </a:solidFill>
              </a:rPr>
              <a:t>곰 </a:t>
            </a:r>
            <a:r>
              <a:rPr lang="en-US" altLang="ko-KR" sz="1400" dirty="0" smtClean="0">
                <a:solidFill>
                  <a:schemeClr val="tx1"/>
                </a:solidFill>
              </a:rPr>
              <a:t>-&gt; </a:t>
            </a:r>
            <a:r>
              <a:rPr lang="ko-KR" altLang="en-US" sz="1400" dirty="0" smtClean="0">
                <a:solidFill>
                  <a:schemeClr val="tx1"/>
                </a:solidFill>
              </a:rPr>
              <a:t>페르시아가 남</a:t>
            </a:r>
            <a:r>
              <a:rPr lang="en-US" altLang="ko-KR" sz="1400" dirty="0" smtClean="0">
                <a:solidFill>
                  <a:schemeClr val="tx1"/>
                </a:solidFill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</a:rPr>
              <a:t>서</a:t>
            </a:r>
            <a:r>
              <a:rPr lang="en-US" altLang="ko-KR" sz="1400" dirty="0" smtClean="0">
                <a:solidFill>
                  <a:schemeClr val="tx1"/>
                </a:solidFill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</a:rPr>
              <a:t>북쪽 공격하여 차지함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숫양이 서쪽과 북쪽과 남쪽을 향하여 받으나 그것을 당할 짐승이 하나도 없고 그것이 원하는 대로 행하고 강하여졌더라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단</a:t>
            </a:r>
            <a:r>
              <a:rPr lang="en-US" altLang="ko-KR" sz="1400" dirty="0" smtClean="0">
                <a:solidFill>
                  <a:schemeClr val="tx1"/>
                </a:solidFill>
              </a:rPr>
              <a:t>8:4)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- </a:t>
            </a:r>
            <a:r>
              <a:rPr lang="ko-KR" altLang="en-US" sz="1400" dirty="0" smtClean="0">
                <a:solidFill>
                  <a:schemeClr val="tx1"/>
                </a:solidFill>
              </a:rPr>
              <a:t>페르시아가 정복 전쟁을 펼침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한 숫염소가 서쪽에서부터 와서 온 지면에 두루 다니되 땅에 닿지 아니하며 두 눈 사이에는 현저한 뿔이 있더라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단</a:t>
            </a:r>
            <a:r>
              <a:rPr lang="en-US" altLang="ko-KR" sz="1400" dirty="0" smtClean="0">
                <a:solidFill>
                  <a:schemeClr val="tx1"/>
                </a:solidFill>
              </a:rPr>
              <a:t>8:5)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- </a:t>
            </a:r>
            <a:r>
              <a:rPr lang="ko-KR" altLang="en-US" sz="1400" dirty="0" smtClean="0">
                <a:solidFill>
                  <a:schemeClr val="tx1"/>
                </a:solidFill>
              </a:rPr>
              <a:t>그리스가 페르시아를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꺽음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알렉산더</a:t>
            </a:r>
            <a:r>
              <a:rPr lang="ko-KR" altLang="en-US" sz="1400" dirty="0" smtClean="0">
                <a:solidFill>
                  <a:schemeClr val="tx1"/>
                </a:solidFill>
              </a:rPr>
              <a:t> 대왕 출현</a:t>
            </a:r>
            <a:r>
              <a:rPr lang="en-US" altLang="ko-KR" sz="1400" dirty="0" smtClean="0">
                <a:solidFill>
                  <a:schemeClr val="tx1"/>
                </a:solidFill>
              </a:rPr>
              <a:t>)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</a:rPr>
              <a:t>숫염소가 스스로 심히 강대하여 가더니 강성할 때에 큰 뿔이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꺽이고</a:t>
            </a:r>
            <a:r>
              <a:rPr lang="ko-KR" altLang="en-US" sz="1400" dirty="0" smtClean="0">
                <a:solidFill>
                  <a:schemeClr val="tx1"/>
                </a:solidFill>
              </a:rPr>
              <a:t> 그 대신에 현저한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뿔넷이</a:t>
            </a:r>
            <a:r>
              <a:rPr lang="ko-KR" altLang="en-US" sz="1400" dirty="0" smtClean="0">
                <a:solidFill>
                  <a:schemeClr val="tx1"/>
                </a:solidFill>
              </a:rPr>
              <a:t> 하늘 사방을 향하여 났더라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단</a:t>
            </a:r>
            <a:r>
              <a:rPr lang="en-US" altLang="ko-KR" sz="1400" dirty="0" smtClean="0">
                <a:solidFill>
                  <a:schemeClr val="tx1"/>
                </a:solidFill>
              </a:rPr>
              <a:t>8:7)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-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알렉산더</a:t>
            </a:r>
            <a:r>
              <a:rPr lang="ko-KR" altLang="en-US" sz="1400" dirty="0" smtClean="0">
                <a:solidFill>
                  <a:schemeClr val="tx1"/>
                </a:solidFill>
              </a:rPr>
              <a:t> 대왕이 젊어서 죽고 </a:t>
            </a:r>
            <a:r>
              <a:rPr lang="en-US" altLang="ko-KR" sz="1400" dirty="0" smtClean="0">
                <a:solidFill>
                  <a:schemeClr val="tx1"/>
                </a:solidFill>
              </a:rPr>
              <a:t>4</a:t>
            </a:r>
            <a:r>
              <a:rPr lang="ko-KR" altLang="en-US" sz="1400" dirty="0" smtClean="0">
                <a:solidFill>
                  <a:schemeClr val="tx1"/>
                </a:solidFill>
              </a:rPr>
              <a:t>명의 장군이 나라를 세움 </a:t>
            </a:r>
            <a:r>
              <a:rPr lang="en-US" altLang="ko-KR" sz="1400" dirty="0" smtClean="0">
                <a:solidFill>
                  <a:schemeClr val="tx1"/>
                </a:solidFill>
              </a:rPr>
              <a:t>BC334</a:t>
            </a:r>
            <a:r>
              <a:rPr lang="ko-KR" altLang="en-US" sz="1400" dirty="0" smtClean="0">
                <a:solidFill>
                  <a:schemeClr val="tx1"/>
                </a:solidFill>
              </a:rPr>
              <a:t>년 정복 시작</a:t>
            </a:r>
            <a:r>
              <a:rPr lang="en-US" altLang="ko-KR" sz="1400" dirty="0" smtClean="0">
                <a:solidFill>
                  <a:schemeClr val="tx1"/>
                </a:solidFill>
              </a:rPr>
              <a:t>, BC323 </a:t>
            </a:r>
            <a:r>
              <a:rPr lang="ko-KR" altLang="en-US" sz="1400" dirty="0" smtClean="0">
                <a:solidFill>
                  <a:schemeClr val="tx1"/>
                </a:solidFill>
              </a:rPr>
              <a:t>정복완성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solidFill>
                  <a:schemeClr val="tx1"/>
                </a:solidFill>
              </a:rPr>
              <a:t>4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가문중</a:t>
            </a:r>
            <a:r>
              <a:rPr lang="ko-KR" altLang="en-US" sz="1400" dirty="0" smtClean="0">
                <a:solidFill>
                  <a:schemeClr val="tx1"/>
                </a:solidFill>
              </a:rPr>
              <a:t> 마지막 왕조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페르가몬왕조</a:t>
            </a:r>
            <a:r>
              <a:rPr lang="en-US" altLang="ko-KR" sz="1400" dirty="0" smtClean="0">
                <a:solidFill>
                  <a:schemeClr val="tx1"/>
                </a:solidFill>
              </a:rPr>
              <a:t>(BC281)</a:t>
            </a:r>
            <a:r>
              <a:rPr lang="ko-KR" altLang="en-US" sz="1400" dirty="0" smtClean="0">
                <a:solidFill>
                  <a:schemeClr val="tx1"/>
                </a:solidFill>
              </a:rPr>
              <a:t>이 나타나며 이 왕조를 통하여 로마가 나타남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</a:rPr>
              <a:t>     - BC168 </a:t>
            </a:r>
            <a:r>
              <a:rPr lang="ko-KR" altLang="en-US" sz="1400" dirty="0" smtClean="0">
                <a:solidFill>
                  <a:schemeClr val="tx1"/>
                </a:solidFill>
              </a:rPr>
              <a:t>로마가 생겨남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rgbClr val="FF0000"/>
                </a:solidFill>
              </a:rPr>
              <a:t>스스로 높아져서 군대의 주재를 대적하며 그에게 매일 드리는 제사를 없애 버렸고 그의 성소를 헐었으며 </a:t>
            </a:r>
            <a:r>
              <a:rPr lang="en-US" altLang="ko-KR" sz="1400" dirty="0" smtClean="0">
                <a:solidFill>
                  <a:srgbClr val="FF0000"/>
                </a:solidFill>
              </a:rPr>
              <a:t>(</a:t>
            </a:r>
            <a:r>
              <a:rPr lang="ko-KR" altLang="en-US" sz="1400" dirty="0" smtClean="0">
                <a:solidFill>
                  <a:srgbClr val="FF0000"/>
                </a:solidFill>
              </a:rPr>
              <a:t>단</a:t>
            </a:r>
            <a:r>
              <a:rPr lang="en-US" altLang="ko-KR" sz="1400" dirty="0" smtClean="0">
                <a:solidFill>
                  <a:srgbClr val="FF0000"/>
                </a:solidFill>
              </a:rPr>
              <a:t>8:11)</a:t>
            </a:r>
          </a:p>
          <a:p>
            <a:r>
              <a:rPr lang="en-US" altLang="ko-KR" sz="1400" dirty="0" smtClean="0">
                <a:solidFill>
                  <a:schemeClr val="accent1"/>
                </a:solidFill>
              </a:rPr>
              <a:t>   </a:t>
            </a:r>
            <a:r>
              <a:rPr lang="en-US" altLang="ko-KR" sz="1400" dirty="0" smtClean="0">
                <a:solidFill>
                  <a:schemeClr val="tx1"/>
                </a:solidFill>
              </a:rPr>
              <a:t>  - AD 70 </a:t>
            </a:r>
            <a:r>
              <a:rPr lang="ko-KR" altLang="en-US" sz="1400" dirty="0" smtClean="0">
                <a:solidFill>
                  <a:schemeClr val="tx1"/>
                </a:solidFill>
              </a:rPr>
              <a:t>로마가 예루살렘의 성전을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허뭄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예루살렘은 이방인의 때가 차기까지 이방인들에게 밟히리라 </a:t>
            </a: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눅</a:t>
            </a:r>
            <a:r>
              <a:rPr lang="en-US" altLang="ko-KR" sz="1400" dirty="0" smtClean="0">
                <a:solidFill>
                  <a:schemeClr val="tx1"/>
                </a:solidFill>
              </a:rPr>
              <a:t>21:24)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solidFill>
                  <a:srgbClr val="FF0000"/>
                </a:solidFill>
              </a:rPr>
              <a:t>매일 드리는 제사와 망하게 하는 죄악에 대한 일과 성소와 백성이 내준 바 되며 짓밟힐 일이 어느 때까지 </a:t>
            </a:r>
            <a:r>
              <a:rPr lang="ko-KR" altLang="en-US" sz="1400" b="1" dirty="0" err="1" smtClean="0">
                <a:solidFill>
                  <a:srgbClr val="FF0000"/>
                </a:solidFill>
              </a:rPr>
              <a:t>이를꾜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 하매 </a:t>
            </a:r>
            <a:r>
              <a:rPr lang="en-US" altLang="ko-KR" sz="1400" b="1" dirty="0">
                <a:solidFill>
                  <a:srgbClr val="FF0000"/>
                </a:solidFill>
              </a:rPr>
              <a:t>(</a:t>
            </a:r>
            <a:r>
              <a:rPr lang="ko-KR" altLang="en-US" sz="1400" b="1" dirty="0">
                <a:solidFill>
                  <a:srgbClr val="FF0000"/>
                </a:solidFill>
              </a:rPr>
              <a:t>단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8:13)</a:t>
            </a:r>
            <a:endParaRPr lang="en-US" altLang="ko-KR" sz="1400" b="1" dirty="0">
              <a:solidFill>
                <a:srgbClr val="FF0000"/>
              </a:solidFill>
            </a:endParaRPr>
          </a:p>
          <a:p>
            <a:r>
              <a:rPr lang="en-US" altLang="ko-KR" sz="1400" b="1" dirty="0">
                <a:solidFill>
                  <a:schemeClr val="accent1"/>
                </a:solidFill>
              </a:rPr>
              <a:t>     </a:t>
            </a:r>
            <a:r>
              <a:rPr lang="en-US" altLang="ko-KR" sz="1400" b="1" dirty="0">
                <a:solidFill>
                  <a:srgbClr val="FF0000"/>
                </a:solidFill>
              </a:rPr>
              <a:t>- 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이스라엘의 회복이 언제 인지를 여쭈어 봄</a:t>
            </a:r>
            <a:endParaRPr lang="en-US" altLang="ko-KR" sz="1400" dirty="0" smtClean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solidFill>
                  <a:srgbClr val="FF0000"/>
                </a:solidFill>
              </a:rPr>
              <a:t>그가 이르되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2300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주야까지니 그 때에 성소가 정결하게 되리라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(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단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8:14)</a:t>
            </a:r>
          </a:p>
          <a:p>
            <a:r>
              <a:rPr lang="en-US" altLang="ko-KR" sz="1400" b="1" dirty="0" smtClean="0">
                <a:solidFill>
                  <a:schemeClr val="accent1"/>
                </a:solidFill>
              </a:rPr>
              <a:t>    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- 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허물어졌던 성전이 다시 건축되는 시점임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(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제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3</a:t>
            </a:r>
            <a:r>
              <a:rPr lang="ko-KR" altLang="en-US" sz="1400" b="1" dirty="0" smtClean="0">
                <a:solidFill>
                  <a:srgbClr val="FF0000"/>
                </a:solidFill>
              </a:rPr>
              <a:t>성전의 건축됨을 예언함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)</a:t>
            </a:r>
            <a:endParaRPr lang="en-US" altLang="ko-KR" sz="1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509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"/>
            <a:ext cx="6492134" cy="342899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96000" cy="3429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0"/>
            <a:ext cx="6096000" cy="3429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95045" y="3648883"/>
            <a:ext cx="2008450" cy="3693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그 </a:t>
            </a:r>
            <a:r>
              <a:rPr lang="en-US" altLang="ko-KR" b="1" dirty="0" smtClean="0">
                <a:solidFill>
                  <a:srgbClr val="FF0000"/>
                </a:solidFill>
              </a:rPr>
              <a:t>: </a:t>
            </a:r>
            <a:r>
              <a:rPr lang="ko-KR" altLang="en-US" b="1" dirty="0" smtClean="0">
                <a:solidFill>
                  <a:srgbClr val="FF0000"/>
                </a:solidFill>
              </a:rPr>
              <a:t>적그리스도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 flipV="1">
            <a:off x="3917482" y="3936733"/>
            <a:ext cx="3777563" cy="3246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3607495" y="4099072"/>
            <a:ext cx="309987" cy="25998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369500" y="4273438"/>
            <a:ext cx="713985" cy="27582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/>
          <p:cNvCxnSpPr/>
          <p:nvPr/>
        </p:nvCxnSpPr>
        <p:spPr>
          <a:xfrm flipV="1">
            <a:off x="4083485" y="4273438"/>
            <a:ext cx="3607495" cy="1623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690980" y="4076746"/>
            <a:ext cx="2008450" cy="3693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한이레 </a:t>
            </a:r>
            <a:r>
              <a:rPr lang="en-US" altLang="ko-KR" b="1" dirty="0" smtClean="0">
                <a:solidFill>
                  <a:srgbClr val="FF0000"/>
                </a:solidFill>
              </a:rPr>
              <a:t>: 7</a:t>
            </a:r>
            <a:r>
              <a:rPr lang="ko-KR" altLang="en-US" b="1" dirty="0" smtClean="0">
                <a:solidFill>
                  <a:srgbClr val="FF0000"/>
                </a:solidFill>
              </a:rPr>
              <a:t>년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203497" y="4585715"/>
            <a:ext cx="2520898" cy="34576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/>
          <p:cNvCxnSpPr>
            <a:endCxn id="20" idx="1"/>
          </p:cNvCxnSpPr>
          <p:nvPr/>
        </p:nvCxnSpPr>
        <p:spPr>
          <a:xfrm>
            <a:off x="5709465" y="4725884"/>
            <a:ext cx="1981515" cy="794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690980" y="4482136"/>
            <a:ext cx="3993400" cy="6463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마지막 때에 제</a:t>
            </a:r>
            <a:r>
              <a:rPr lang="en-US" altLang="ko-KR" b="1" dirty="0" smtClean="0">
                <a:solidFill>
                  <a:srgbClr val="FF0000"/>
                </a:solidFill>
              </a:rPr>
              <a:t>3</a:t>
            </a:r>
            <a:r>
              <a:rPr lang="ko-KR" altLang="en-US" b="1" dirty="0" smtClean="0">
                <a:solidFill>
                  <a:srgbClr val="FF0000"/>
                </a:solidFill>
              </a:rPr>
              <a:t>성전이 존재하고 있음을 암시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204552" y="5592388"/>
            <a:ext cx="4156555" cy="36933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다니엘서가 기록 된 시기 </a:t>
            </a:r>
            <a:r>
              <a:rPr lang="en-US" altLang="ko-KR" b="1" dirty="0" smtClean="0">
                <a:solidFill>
                  <a:srgbClr val="FF0000"/>
                </a:solidFill>
              </a:rPr>
              <a:t>: BC530</a:t>
            </a:r>
            <a:r>
              <a:rPr lang="ko-KR" altLang="en-US" b="1" dirty="0" smtClean="0">
                <a:solidFill>
                  <a:srgbClr val="FF0000"/>
                </a:solidFill>
              </a:rPr>
              <a:t>년대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707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818</TotalTime>
  <Words>737</Words>
  <Application>Microsoft Office PowerPoint</Application>
  <PresentationFormat>와이드스크린</PresentationFormat>
  <Paragraphs>56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KKK</dc:creator>
  <cp:lastModifiedBy>Administrator</cp:lastModifiedBy>
  <cp:revision>39</cp:revision>
  <dcterms:created xsi:type="dcterms:W3CDTF">2020-12-05T13:11:49Z</dcterms:created>
  <dcterms:modified xsi:type="dcterms:W3CDTF">2021-01-28T17:20:29Z</dcterms:modified>
</cp:coreProperties>
</file>

<file path=docProps/thumbnail.jpeg>
</file>